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2"/>
  </p:sldMasterIdLst>
  <p:notesMasterIdLst>
    <p:notesMasterId r:id="rId19"/>
  </p:notesMasterIdLst>
  <p:handoutMasterIdLst>
    <p:handoutMasterId r:id="rId20"/>
  </p:handoutMasterIdLst>
  <p:sldIdLst>
    <p:sldId id="256" r:id="rId3"/>
    <p:sldId id="257" r:id="rId4"/>
    <p:sldId id="264" r:id="rId5"/>
    <p:sldId id="265" r:id="rId6"/>
    <p:sldId id="266" r:id="rId7"/>
    <p:sldId id="260" r:id="rId8"/>
    <p:sldId id="267" r:id="rId9"/>
    <p:sldId id="269" r:id="rId10"/>
    <p:sldId id="268" r:id="rId11"/>
    <p:sldId id="270" r:id="rId12"/>
    <p:sldId id="261" r:id="rId13"/>
    <p:sldId id="271" r:id="rId14"/>
    <p:sldId id="272" r:id="rId15"/>
    <p:sldId id="273" r:id="rId16"/>
    <p:sldId id="274" r:id="rId17"/>
    <p:sldId id="263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21E4AEA4-8DFA-4A89-87EB-49C32662AFE0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309" autoAdjust="0"/>
    <p:restoredTop sz="94660"/>
  </p:normalViewPr>
  <p:slideViewPr>
    <p:cSldViewPr>
      <p:cViewPr>
        <p:scale>
          <a:sx n="104" d="100"/>
          <a:sy n="104" d="100"/>
        </p:scale>
        <p:origin x="-84" y="-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howGuides="1">
      <p:cViewPr varScale="1">
        <p:scale>
          <a:sx n="63" d="100"/>
          <a:sy n="63" d="100"/>
        </p:scale>
        <p:origin x="2838" y="108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handoutMaster" Target="handoutMasters/handout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3B725B-653D-4166-A8E9-72A38A1847CF}" type="datetimeFigureOut">
              <a:rPr lang="en-US"/>
              <a:pPr/>
              <a:t>11/18/2013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E861E8E-D392-497B-BB21-122DD7C27CF3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2083530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83F64CD-0576-4A9A-BD06-7889D6E60BDC}" type="datetimeFigureOut">
              <a:rPr lang="en-US"/>
              <a:pPr/>
              <a:t>11/18/2013</a:t>
            </a:fld>
            <a:endParaRPr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/>
              <a:t>Click to edit Master text styles</a:t>
            </a:r>
          </a:p>
          <a:p>
            <a:pPr lvl="1"/>
            <a:r>
              <a:rPr/>
              <a:t>Second level</a:t>
            </a:r>
          </a:p>
          <a:p>
            <a:pPr lvl="2"/>
            <a:r>
              <a:rPr/>
              <a:t>Third level</a:t>
            </a:r>
          </a:p>
          <a:p>
            <a:pPr lvl="3"/>
            <a:r>
              <a:rPr/>
              <a:t>Fourth level</a:t>
            </a:r>
          </a:p>
          <a:p>
            <a:pPr lvl="4"/>
            <a:r>
              <a:rPr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555D449-B875-4B8D-8E66-224D27E54C9A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3499799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gradFill flip="none" rotWithShape="1">
          <a:gsLst>
            <a:gs pos="0">
              <a:srgbClr val="D9D9D9"/>
            </a:gs>
            <a:gs pos="100000">
              <a:schemeClr val="bg1"/>
            </a:gs>
          </a:gsLst>
          <a:lin ang="81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EKG line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188688" y="-1"/>
            <a:ext cx="7000137" cy="685800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26225" y="1828800"/>
            <a:ext cx="4098175" cy="3177380"/>
          </a:xfrm>
        </p:spPr>
        <p:txBody>
          <a:bodyPr anchor="b">
            <a:normAutofit/>
          </a:bodyPr>
          <a:lstStyle>
            <a:lvl1pPr algn="l">
              <a:lnSpc>
                <a:spcPct val="80000"/>
              </a:lnSpc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26225" y="5181600"/>
            <a:ext cx="4098175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 cap="all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798862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extLst mod="1">
    <p:ext uri="{DCECCB84-F9BA-43D5-87BE-67443E8EF086}">
      <p15:sldGuideLst xmlns=""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C0096-1860-4642-9CD2-0079EA5E7CD1}" type="datetimeFigureOut">
              <a:rPr lang="en-US"/>
              <a:pPr/>
              <a:t>11/18/2013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112444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ection Header">
    <p:bg>
      <p:bgPr>
        <a:gradFill flip="none" rotWithShape="1">
          <a:gsLst>
            <a:gs pos="0">
              <a:schemeClr val="accent1"/>
            </a:gs>
            <a:gs pos="100000">
              <a:schemeClr val="accent1">
                <a:lumMod val="75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65112" y="228600"/>
            <a:ext cx="11658600" cy="6400800"/>
          </a:xfrm>
          <a:prstGeom prst="rect">
            <a:avLst/>
          </a:prstGeom>
          <a:noFill/>
          <a:ln w="15875"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1828800"/>
            <a:ext cx="7772400" cy="3177380"/>
          </a:xfrm>
        </p:spPr>
        <p:txBody>
          <a:bodyPr anchor="b">
            <a:normAutofit/>
          </a:bodyPr>
          <a:lstStyle>
            <a:lvl1pPr>
              <a:lnSpc>
                <a:spcPct val="80000"/>
              </a:lnSpc>
              <a:defRPr sz="540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5181600"/>
            <a:ext cx="7772400" cy="685800"/>
          </a:xfrm>
        </p:spPr>
        <p:txBody>
          <a:bodyPr>
            <a:normAutofit/>
          </a:bodyPr>
          <a:lstStyle>
            <a:lvl1pPr marL="0" indent="0">
              <a:buNone/>
              <a:defRPr sz="2000" cap="all" baseline="0">
                <a:solidFill>
                  <a:schemeClr val="bg1"/>
                </a:solidFill>
              </a:defRPr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506778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1825624"/>
            <a:ext cx="4800600" cy="4575175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24600" y="1825624"/>
            <a:ext cx="4800600" cy="4575175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C0096-1860-4642-9CD2-0079EA5E7CD1}" type="datetimeFigureOut">
              <a:rPr lang="en-US"/>
              <a:pPr/>
              <a:t>11/18/2013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044567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1828799"/>
            <a:ext cx="4800600" cy="762000"/>
          </a:xfrm>
        </p:spPr>
        <p:txBody>
          <a:bodyPr anchor="ctr">
            <a:noAutofit/>
          </a:bodyPr>
          <a:lstStyle>
            <a:lvl1pPr marL="0" indent="0">
              <a:buNone/>
              <a:defRPr sz="2400" b="0" cap="none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6800" y="2590799"/>
            <a:ext cx="4800600" cy="3810033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24600" y="1828799"/>
            <a:ext cx="4800600" cy="762000"/>
          </a:xfrm>
        </p:spPr>
        <p:txBody>
          <a:bodyPr anchor="ctr">
            <a:noAutofit/>
          </a:bodyPr>
          <a:lstStyle>
            <a:lvl1pPr marL="0" indent="0">
              <a:buNone/>
              <a:defRPr sz="2400" b="0" cap="none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24600" y="2590799"/>
            <a:ext cx="4800600" cy="3810033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C0096-1860-4642-9CD2-0079EA5E7CD1}" type="datetimeFigureOut">
              <a:rPr lang="en-US"/>
              <a:pPr/>
              <a:t>11/18/2013</a:t>
            </a:fld>
            <a:endParaRPr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397906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C0096-1860-4642-9CD2-0079EA5E7CD1}" type="datetimeFigureOut">
              <a:rPr lang="en-US"/>
              <a:pPr/>
              <a:t>11/18/2013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238976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C0096-1860-4642-9CD2-0079EA5E7CD1}" type="datetimeFigureOut">
              <a:rPr lang="en-US"/>
              <a:pPr/>
              <a:t>11/18/2013</a:t>
            </a:fld>
            <a:endParaRPr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146817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008812" y="0"/>
            <a:ext cx="5180013" cy="6858000"/>
          </a:xfrm>
          <a:prstGeom prst="rect">
            <a:avLst/>
          </a:prstGeom>
          <a:gradFill flip="none" rotWithShape="1">
            <a:gsLst>
              <a:gs pos="0">
                <a:schemeClr val="accent1"/>
              </a:gs>
              <a:gs pos="100000">
                <a:schemeClr val="accent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Rectangle 8"/>
          <p:cNvSpPr/>
          <p:nvPr/>
        </p:nvSpPr>
        <p:spPr>
          <a:xfrm>
            <a:off x="7255668" y="228600"/>
            <a:ext cx="4686300" cy="6400800"/>
          </a:xfrm>
          <a:prstGeom prst="rect">
            <a:avLst/>
          </a:prstGeom>
          <a:noFill/>
          <a:ln w="15875"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2700000" scaled="1"/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32700" y="3200400"/>
            <a:ext cx="3932237" cy="1752600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457201"/>
            <a:ext cx="5943600" cy="59436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32699" y="5029200"/>
            <a:ext cx="3932237" cy="1371600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chemeClr val="bg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67374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008812" y="0"/>
            <a:ext cx="5180013" cy="6858000"/>
          </a:xfrm>
          <a:prstGeom prst="rect">
            <a:avLst/>
          </a:prstGeom>
          <a:gradFill flip="none" rotWithShape="1">
            <a:gsLst>
              <a:gs pos="0">
                <a:schemeClr val="accent1"/>
              </a:gs>
              <a:gs pos="100000">
                <a:schemeClr val="accent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Rectangle 8"/>
          <p:cNvSpPr/>
          <p:nvPr/>
        </p:nvSpPr>
        <p:spPr>
          <a:xfrm>
            <a:off x="7255668" y="228600"/>
            <a:ext cx="4686300" cy="6400800"/>
          </a:xfrm>
          <a:prstGeom prst="rect">
            <a:avLst/>
          </a:prstGeom>
          <a:noFill/>
          <a:ln w="15875"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2700000" scaled="1"/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35240" y="3200400"/>
            <a:ext cx="3932237" cy="1752600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" y="0"/>
            <a:ext cx="7008810" cy="6857999"/>
          </a:xfrm>
        </p:spPr>
        <p:txBody>
          <a:bodyPr tIns="457200"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35240" y="5029200"/>
            <a:ext cx="3932237" cy="1374648"/>
          </a:xfrm>
        </p:spPr>
        <p:txBody>
          <a:bodyPr/>
          <a:lstStyle>
            <a:lvl1pPr marL="0" indent="0">
              <a:buNone/>
              <a:defRPr sz="1600">
                <a:solidFill>
                  <a:schemeClr val="bg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977249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C0096-1860-4642-9CD2-0079EA5E7CD1}" type="datetimeFigureOut">
              <a:rPr lang="en-US"/>
              <a:pPr/>
              <a:t>11/18/2013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477154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982200" y="0"/>
            <a:ext cx="2209800" cy="6858000"/>
          </a:xfrm>
          <a:prstGeom prst="rect">
            <a:avLst/>
          </a:prstGeom>
          <a:gradFill flip="none" rotWithShape="1">
            <a:gsLst>
              <a:gs pos="0">
                <a:schemeClr val="accent1"/>
              </a:gs>
              <a:gs pos="100000">
                <a:schemeClr val="accent1">
                  <a:lumMod val="7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058399" y="457201"/>
            <a:ext cx="2057401" cy="59436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457200"/>
            <a:ext cx="9067800" cy="5943599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C0096-1860-4642-9CD2-0079EA5E7CD1}" type="datetimeFigureOut">
              <a:rPr lang="en-US"/>
              <a:pPr/>
              <a:t>11/18/2013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524635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9D9D9"/>
            </a:gs>
            <a:gs pos="100000">
              <a:schemeClr val="bg1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d bar"/>
          <p:cNvSpPr/>
          <p:nvPr/>
        </p:nvSpPr>
        <p:spPr>
          <a:xfrm>
            <a:off x="1" y="1"/>
            <a:ext cx="12188824" cy="1524000"/>
          </a:xfrm>
          <a:prstGeom prst="rect">
            <a:avLst/>
          </a:prstGeom>
          <a:gradFill flip="none" rotWithShape="1">
            <a:gsLst>
              <a:gs pos="0">
                <a:schemeClr val="accent1"/>
              </a:gs>
              <a:gs pos="100000">
                <a:schemeClr val="accent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99220"/>
            <a:ext cx="100584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4000" y="1828799"/>
            <a:ext cx="9144000" cy="45720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067800" y="6481760"/>
            <a:ext cx="1066800" cy="23971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37CC0096-1860-4642-9CD2-0079EA5E7CD1}" type="datetimeFigureOut">
              <a:rPr lang="en-US"/>
              <a:pPr/>
              <a:t>11/18/2013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66800" y="6481760"/>
            <a:ext cx="7848600" cy="23971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87000" y="6481760"/>
            <a:ext cx="838200" cy="23971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E31375A4-56A4-47D6-9801-1991572033F7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9432598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800"/>
        </a:spcBef>
        <a:buSzPct val="100000"/>
        <a:buFont typeface="Arial" pitchFamily="34" charset="0"/>
        <a:buChar char="▪"/>
        <a:defRPr sz="2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Arial" pitchFamily="34" charset="0"/>
        <a:buChar char="▪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685800" indent="-18288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Arial" pitchFamily="34" charset="0"/>
        <a:buChar char="▪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868680" indent="-182563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Arial" pitchFamily="34" charset="0"/>
        <a:buChar char="▪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051560" indent="-18288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Arial" pitchFamily="34" charset="0"/>
        <a:buChar char="▪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234440" indent="-182880" algn="l" defTabSz="914400" rtl="0" eaLnBrk="1" latinLnBrk="0" hangingPunct="1">
        <a:lnSpc>
          <a:spcPct val="90000"/>
        </a:lnSpc>
        <a:spcBef>
          <a:spcPts val="400"/>
        </a:spcBef>
        <a:buSzPct val="100000"/>
        <a:buFont typeface="Arial" pitchFamily="34" charset="0"/>
        <a:buChar char="▪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417320" indent="-182880" algn="l" defTabSz="914400" rtl="0" eaLnBrk="1" latinLnBrk="0" hangingPunct="1">
        <a:lnSpc>
          <a:spcPct val="90000"/>
        </a:lnSpc>
        <a:spcBef>
          <a:spcPts val="400"/>
        </a:spcBef>
        <a:buSzPct val="100000"/>
        <a:buFont typeface="Arial" pitchFamily="34" charset="0"/>
        <a:buChar char="▪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600200" indent="-182880" algn="l" defTabSz="914400" rtl="0" eaLnBrk="1" latinLnBrk="0" hangingPunct="1">
        <a:lnSpc>
          <a:spcPct val="90000"/>
        </a:lnSpc>
        <a:spcBef>
          <a:spcPts val="400"/>
        </a:spcBef>
        <a:buSzPct val="100000"/>
        <a:buFont typeface="Arial" pitchFamily="34" charset="0"/>
        <a:buChar char="▪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83080" indent="-182880" algn="l" defTabSz="914400" rtl="0" eaLnBrk="1" latinLnBrk="0" hangingPunct="1">
        <a:lnSpc>
          <a:spcPct val="90000"/>
        </a:lnSpc>
        <a:spcBef>
          <a:spcPts val="400"/>
        </a:spcBef>
        <a:buSzPct val="100000"/>
        <a:buFont typeface="Arial" pitchFamily="34" charset="0"/>
        <a:buChar char="▪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=""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ayoclinic.com/health/cellulitis/DS00450/DSECTION=prevention" TargetMode="External"/><Relationship Id="rId2" Type="http://schemas.openxmlformats.org/officeDocument/2006/relationships/hyperlink" Target="http://www.encyclopediaofalabama.org/face/Article.jsp?id=h-1116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webmd.com/" TargetMode="External"/><Relationship Id="rId4" Type="http://schemas.openxmlformats.org/officeDocument/2006/relationships/hyperlink" Target="http://www.dictionary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Diagnosis: Cellulitis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26225" y="5181600"/>
            <a:ext cx="4098175" cy="1905000"/>
          </a:xfrm>
        </p:spPr>
        <p:txBody>
          <a:bodyPr>
            <a:normAutofit/>
          </a:bodyPr>
          <a:lstStyle/>
          <a:p>
            <a:r>
              <a:rPr lang="en-US" dirty="0" smtClean="0"/>
              <a:t>BY Jonathan Craig</a:t>
            </a:r>
          </a:p>
          <a:p>
            <a:r>
              <a:rPr lang="en-US" dirty="0" smtClean="0"/>
              <a:t>UNIVERSITY OF NORTH TEXAS</a:t>
            </a:r>
          </a:p>
          <a:p>
            <a:r>
              <a:rPr lang="en-US" dirty="0" smtClean="0"/>
              <a:t>ALLIED HEALTH PATHWAYS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5141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Overview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Background of Condition</a:t>
            </a:r>
          </a:p>
          <a:p>
            <a:r>
              <a:rPr lang="en-US" dirty="0" smtClean="0"/>
              <a:t>Risk Factors</a:t>
            </a:r>
          </a:p>
          <a:p>
            <a:r>
              <a:rPr lang="en-US" dirty="0" smtClean="0"/>
              <a:t>Medical Treatments</a:t>
            </a:r>
          </a:p>
          <a:p>
            <a:r>
              <a:rPr lang="en-US" dirty="0" smtClean="0"/>
              <a:t>Therapeutic Interventions</a:t>
            </a:r>
          </a:p>
          <a:p>
            <a:r>
              <a:rPr lang="en-US" dirty="0" smtClean="0"/>
              <a:t>Internship Impact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72969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Cellulitis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 common, potentially serious bacterial skin infection.</a:t>
            </a:r>
          </a:p>
          <a:p>
            <a:r>
              <a:rPr lang="en-US" dirty="0" smtClean="0"/>
              <a:t>Inflammation of the cells</a:t>
            </a:r>
          </a:p>
          <a:p>
            <a:r>
              <a:rPr lang="en-US" dirty="0" smtClean="0"/>
              <a:t>Effects the skin and soft tissues beneath the skin</a:t>
            </a:r>
          </a:p>
          <a:p>
            <a:r>
              <a:rPr lang="en-US" dirty="0" smtClean="0"/>
              <a:t>If left untreated, cellulitis can become life threatening.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73983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Symptoms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 smtClean="0"/>
              <a:t>Redness</a:t>
            </a:r>
          </a:p>
          <a:p>
            <a:r>
              <a:rPr lang="en-US" dirty="0" smtClean="0"/>
              <a:t>Swelling</a:t>
            </a:r>
          </a:p>
          <a:p>
            <a:r>
              <a:rPr lang="en-US" dirty="0" smtClean="0"/>
              <a:t>Tenderness</a:t>
            </a:r>
          </a:p>
          <a:p>
            <a:r>
              <a:rPr lang="en-US" dirty="0" smtClean="0"/>
              <a:t>Pain</a:t>
            </a:r>
          </a:p>
          <a:p>
            <a:r>
              <a:rPr lang="en-US" dirty="0" smtClean="0"/>
              <a:t>Warmth </a:t>
            </a:r>
          </a:p>
          <a:p>
            <a:r>
              <a:rPr lang="en-US" dirty="0" smtClean="0"/>
              <a:t>Fever</a:t>
            </a:r>
            <a:endParaRPr lang="en-US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1000" y="1834210"/>
            <a:ext cx="5005387" cy="4270376"/>
          </a:xfrm>
        </p:spPr>
      </p:pic>
    </p:spTree>
    <p:extLst>
      <p:ext uri="{BB962C8B-B14F-4D97-AF65-F5344CB8AC3E}">
        <p14:creationId xmlns:p14="http://schemas.microsoft.com/office/powerpoint/2010/main" val="2481484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Risk Factors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 smtClean="0"/>
              <a:t>Known Injury</a:t>
            </a:r>
          </a:p>
          <a:p>
            <a:r>
              <a:rPr lang="en-US" dirty="0" smtClean="0"/>
              <a:t>Weakened Immune System</a:t>
            </a:r>
          </a:p>
          <a:p>
            <a:r>
              <a:rPr lang="en-US" dirty="0" smtClean="0"/>
              <a:t>Skin Conditions</a:t>
            </a:r>
          </a:p>
          <a:p>
            <a:r>
              <a:rPr lang="en-US" dirty="0" smtClean="0"/>
              <a:t>Chronic Swelling of Arms or Legs (Lymphedema)</a:t>
            </a:r>
          </a:p>
          <a:p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dirty="0" smtClean="0"/>
              <a:t>History of Cellulitis </a:t>
            </a:r>
          </a:p>
          <a:p>
            <a:r>
              <a:rPr lang="en-US" dirty="0" smtClean="0"/>
              <a:t>Intravenous Drug Use</a:t>
            </a:r>
          </a:p>
          <a:p>
            <a:r>
              <a:rPr lang="en-US" dirty="0" smtClean="0"/>
              <a:t>Obesity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691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Were You Paying Attention?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Patient A and B differ in age and background, but have identical BMI readings.  According to risk factors for cellulitis, which patient is more likely to develop this bacterial skin infection?</a:t>
            </a:r>
          </a:p>
        </p:txBody>
      </p:sp>
      <p:graphicFrame>
        <p:nvGraphicFramePr>
          <p:cNvPr id="5" name="Content Placeholder 4" descr="Sample table with 3 columns, 4 rows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3477444325"/>
              </p:ext>
            </p:extLst>
          </p:nvPr>
        </p:nvGraphicFramePr>
        <p:xfrm>
          <a:off x="6324600" y="1825623"/>
          <a:ext cx="4800600" cy="4825842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600200"/>
                <a:gridCol w="1600200"/>
                <a:gridCol w="1600200"/>
              </a:tblGrid>
              <a:tr h="572294">
                <a:tc>
                  <a:txBody>
                    <a:bodyPr/>
                    <a:lstStyle/>
                    <a:p>
                      <a:pPr algn="ctr"/>
                      <a:endParaRPr lang="en-US" b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0" dirty="0" smtClean="0"/>
                        <a:t>Patient A</a:t>
                      </a:r>
                      <a:endParaRPr lang="en-US" b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0" smtClean="0"/>
                        <a:t>Patient </a:t>
                      </a:r>
                      <a:r>
                        <a:rPr lang="en-US" b="0" dirty="0" smtClean="0"/>
                        <a:t>B</a:t>
                      </a:r>
                      <a:endParaRPr lang="en-US" b="0" dirty="0"/>
                    </a:p>
                  </a:txBody>
                  <a:tcPr anchor="ctr"/>
                </a:tc>
              </a:tr>
              <a:tr h="572294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Age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79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42</a:t>
                      </a:r>
                      <a:endParaRPr lang="en-US" dirty="0"/>
                    </a:p>
                  </a:txBody>
                  <a:tcPr anchor="ctr"/>
                </a:tc>
              </a:tr>
              <a:tr h="572294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Background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Male/ Suffered</a:t>
                      </a:r>
                      <a:r>
                        <a:rPr lang="en-US" baseline="0" dirty="0" smtClean="0"/>
                        <a:t> a leg fracture 1 year ago, but has made a full recovery, and has remained healthy and physically active since.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Male/ Diabetic,</a:t>
                      </a:r>
                      <a:r>
                        <a:rPr lang="en-US" baseline="0" dirty="0" smtClean="0"/>
                        <a:t>  Chronic Illegal Drug User, Peripheral Arterial Disease</a:t>
                      </a:r>
                      <a:endParaRPr lang="en-US" dirty="0"/>
                    </a:p>
                  </a:txBody>
                  <a:tcPr anchor="ctr"/>
                </a:tc>
              </a:tr>
              <a:tr h="572294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BMI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22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22</a:t>
                      </a:r>
                      <a:endParaRPr lang="en-US" dirty="0"/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38627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Medical Treatments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 smtClean="0"/>
              <a:t>Depends on the cause of cellulitis, the severity of presented symptoms, and the general state of one’s health.</a:t>
            </a:r>
          </a:p>
          <a:p>
            <a:r>
              <a:rPr lang="en-US" dirty="0" smtClean="0"/>
              <a:t>If well enough to be treated at home, a seven day antibiotic prescription will be administered.</a:t>
            </a:r>
          </a:p>
          <a:p>
            <a:r>
              <a:rPr lang="en-US" dirty="0" smtClean="0"/>
              <a:t>If cause of cellulitis was due to exposure to contaminated water, a combination of two different antibiotics will be administered.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dirty="0" smtClean="0"/>
              <a:t>If admitted to hospital for treatment, patient will receive intravenous antibiotics.</a:t>
            </a:r>
          </a:p>
          <a:p>
            <a:endParaRPr lang="en-US" dirty="0" smtClean="0"/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77000" y="2971799"/>
            <a:ext cx="4800600" cy="3428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1035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Pass or Fail!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1867188"/>
            <a:ext cx="4800600" cy="4575175"/>
          </a:xfrm>
        </p:spPr>
        <p:txBody>
          <a:bodyPr/>
          <a:lstStyle/>
          <a:p>
            <a:r>
              <a:rPr lang="en-US" dirty="0" smtClean="0"/>
              <a:t>Which sensorimotor control systems are responsible for balance?</a:t>
            </a:r>
          </a:p>
          <a:p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dirty="0" smtClean="0"/>
              <a:t>A) Vestibular</a:t>
            </a:r>
          </a:p>
          <a:p>
            <a:r>
              <a:rPr lang="en-US" dirty="0" smtClean="0"/>
              <a:t>B) Costochondritis</a:t>
            </a:r>
          </a:p>
          <a:p>
            <a:r>
              <a:rPr lang="en-US" dirty="0" smtClean="0"/>
              <a:t>C) Visual</a:t>
            </a:r>
          </a:p>
          <a:p>
            <a:r>
              <a:rPr lang="en-US" dirty="0" smtClean="0"/>
              <a:t>D) Proprioceptive </a:t>
            </a:r>
          </a:p>
          <a:p>
            <a:r>
              <a:rPr lang="en-US" dirty="0" smtClean="0"/>
              <a:t>E) All of the above</a:t>
            </a:r>
          </a:p>
          <a:p>
            <a:r>
              <a:rPr lang="en-US" dirty="0" smtClean="0"/>
              <a:t>F) None of the above</a:t>
            </a:r>
          </a:p>
          <a:p>
            <a:r>
              <a:rPr lang="en-US" dirty="0" smtClean="0"/>
              <a:t>G) You have no clue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2819400"/>
            <a:ext cx="3864864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6360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Therapeutic Interventions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 smtClean="0"/>
              <a:t>Physical therapy doesn’t treat the infection itself.</a:t>
            </a:r>
          </a:p>
          <a:p>
            <a:r>
              <a:rPr lang="en-US" dirty="0" smtClean="0"/>
              <a:t>Physical therapy treats the deficits that occur within the musculosketal system as a result of cellulitis.</a:t>
            </a:r>
          </a:p>
          <a:p>
            <a:r>
              <a:rPr lang="en-US" dirty="0" smtClean="0"/>
              <a:t>Helps patient return to their prior level of functioning</a:t>
            </a:r>
          </a:p>
          <a:p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02927" y="1825624"/>
            <a:ext cx="4800600" cy="4575175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2294725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Wolf Pack Summer 2013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 smtClean="0"/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1200" y="1524000"/>
            <a:ext cx="8077200" cy="5105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7627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99220"/>
            <a:ext cx="10058400" cy="6453980"/>
          </a:xfrm>
        </p:spPr>
        <p:txBody>
          <a:bodyPr>
            <a:normAutofit/>
          </a:bodyPr>
          <a:lstStyle/>
          <a:p>
            <a:pPr algn="ctr"/>
            <a:r>
              <a:rPr lang="en-US" sz="9600" dirty="0" smtClean="0"/>
              <a:t/>
            </a:r>
            <a:br>
              <a:rPr lang="en-US" sz="9600" dirty="0" smtClean="0"/>
            </a:br>
            <a:r>
              <a:rPr lang="en-US" sz="9600" dirty="0" smtClean="0"/>
              <a:t>PURPOSE</a:t>
            </a:r>
            <a:br>
              <a:rPr lang="en-US" sz="9600" dirty="0" smtClean="0"/>
            </a:br>
            <a:r>
              <a:rPr lang="en-US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reason for which something is done or created or for which something exists.</a:t>
            </a:r>
            <a:r>
              <a:rPr lang="en-US" sz="2800" i="1" dirty="0" smtClean="0"/>
              <a:t/>
            </a:r>
            <a:br>
              <a:rPr lang="en-US" sz="2800" i="1" dirty="0" smtClean="0"/>
            </a:br>
            <a:r>
              <a:rPr lang="en-US" sz="9600" dirty="0"/>
              <a:t/>
            </a:r>
            <a:br>
              <a:rPr lang="en-US" sz="9600" dirty="0"/>
            </a:b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3537718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Tuskegee Syphilis Study </a:t>
            </a:r>
            <a:br>
              <a:rPr lang="en-US" dirty="0" smtClean="0"/>
            </a:br>
            <a:endParaRPr lang="en-US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" y="2259024"/>
            <a:ext cx="4800600" cy="3708377"/>
          </a:xfrm>
        </p:spPr>
      </p:pic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r>
              <a:rPr lang="en-US" sz="3600" dirty="0" smtClean="0"/>
              <a:t>When?</a:t>
            </a:r>
          </a:p>
          <a:p>
            <a:pPr lvl="1"/>
            <a:r>
              <a:rPr lang="en-US" sz="1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1932 - 1972</a:t>
            </a:r>
          </a:p>
          <a:p>
            <a:r>
              <a:rPr lang="en-US" sz="3600" dirty="0" smtClean="0"/>
              <a:t>What happened?</a:t>
            </a:r>
          </a:p>
          <a:p>
            <a:pPr lvl="1"/>
            <a:r>
              <a:rPr lang="en-US" sz="19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Government healthcare providers abused American citizens’ trust and exposed them to a deadly disease.</a:t>
            </a:r>
          </a:p>
          <a:p>
            <a:r>
              <a:rPr lang="en-US" sz="3600" dirty="0" smtClean="0"/>
              <a:t>Result?</a:t>
            </a:r>
          </a:p>
          <a:p>
            <a:pPr lvl="1"/>
            <a:r>
              <a:rPr lang="en-US" sz="1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Contraction of disease, spread of disease, and death</a:t>
            </a:r>
          </a:p>
          <a:p>
            <a:r>
              <a:rPr lang="en-US" sz="3600" dirty="0" smtClean="0"/>
              <a:t>Impact on culture</a:t>
            </a:r>
          </a:p>
          <a:p>
            <a:pPr lvl="1"/>
            <a:r>
              <a:rPr lang="en-US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Lack of trust in healthcare providers </a:t>
            </a:r>
          </a:p>
        </p:txBody>
      </p:sp>
    </p:spTree>
    <p:extLst>
      <p:ext uri="{BB962C8B-B14F-4D97-AF65-F5344CB8AC3E}">
        <p14:creationId xmlns:p14="http://schemas.microsoft.com/office/powerpoint/2010/main" val="2633044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Problems Within the Community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/>
            <a:r>
              <a:rPr lang="en-US" dirty="0" smtClean="0"/>
              <a:t>Lack of education</a:t>
            </a:r>
          </a:p>
          <a:p>
            <a:pPr lvl="1"/>
            <a:r>
              <a:rPr lang="en-US" dirty="0" smtClean="0"/>
              <a:t>Lack of exposure</a:t>
            </a:r>
          </a:p>
          <a:p>
            <a:pPr lvl="1"/>
            <a:r>
              <a:rPr lang="en-US" dirty="0" smtClean="0"/>
              <a:t>No financial means to afford healthcare</a:t>
            </a:r>
          </a:p>
          <a:p>
            <a:pPr lvl="1"/>
            <a:endParaRPr lang="en-US" dirty="0"/>
          </a:p>
          <a:p>
            <a:pPr lvl="1"/>
            <a:endParaRPr lang="en-US" dirty="0" smtClean="0"/>
          </a:p>
          <a:p>
            <a:pPr lvl="1"/>
            <a:endParaRPr lang="en-US" dirty="0"/>
          </a:p>
          <a:p>
            <a:pPr lvl="1"/>
            <a:r>
              <a:rPr lang="en-US" dirty="0" smtClean="0"/>
              <a:t>Why do minorities who can afford healthcare, more often men, refuse to seek medical services when needed?</a:t>
            </a:r>
          </a:p>
          <a:p>
            <a:pPr lvl="1"/>
            <a:r>
              <a:rPr lang="en-US" dirty="0" smtClean="0"/>
              <a:t>Trend/Problem </a:t>
            </a:r>
          </a:p>
          <a:p>
            <a:pPr lvl="1"/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552930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2800" dirty="0" smtClean="0"/>
              <a:t>“Medical personnel are supposed to help when we need care, but even once a cure was discovered, they were denied help, and lied to by their government.” – President Bill Clinton, 1997</a:t>
            </a:r>
            <a:endParaRPr lang="en-US" sz="2800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dirty="0" smtClean="0"/>
              <a:t>Why them?                            </a:t>
            </a:r>
            <a:r>
              <a:rPr lang="en-US" sz="1200" dirty="0" smtClean="0"/>
              <a:t>Why me?                                                                                                  </a:t>
            </a:r>
            <a:r>
              <a:rPr lang="en-US" dirty="0" smtClean="0"/>
              <a:t>HURT</a:t>
            </a:r>
          </a:p>
          <a:p>
            <a:pPr marL="0" indent="0">
              <a:buNone/>
            </a:pPr>
            <a:r>
              <a:rPr lang="en-US" dirty="0"/>
              <a:t>	</a:t>
            </a:r>
            <a:endParaRPr lang="en-US" dirty="0" smtClean="0"/>
          </a:p>
          <a:p>
            <a:pPr marL="0" indent="0">
              <a:buNone/>
            </a:pPr>
            <a:r>
              <a:rPr lang="en-US" dirty="0"/>
              <a:t>	</a:t>
            </a:r>
            <a:r>
              <a:rPr lang="en-US" dirty="0" smtClean="0"/>
              <a:t>     </a:t>
            </a:r>
            <a:r>
              <a:rPr lang="en-US" sz="3200" i="1" dirty="0" smtClean="0"/>
              <a:t>unanswered questions</a:t>
            </a:r>
            <a:r>
              <a:rPr lang="en-US" dirty="0" smtClean="0"/>
              <a:t>                 </a:t>
            </a:r>
            <a:r>
              <a:rPr lang="en-US" b="1" dirty="0" smtClean="0"/>
              <a:t>betrayal  </a:t>
            </a:r>
            <a:r>
              <a:rPr lang="en-US" dirty="0" smtClean="0"/>
              <a:t>                         </a:t>
            </a:r>
          </a:p>
          <a:p>
            <a:pPr marL="0" indent="0">
              <a:buNone/>
            </a:pPr>
            <a:r>
              <a:rPr lang="en-US" dirty="0" smtClean="0">
                <a:latin typeface="Andalus" panose="02020603050405020304" pitchFamily="18" charset="-78"/>
                <a:cs typeface="Andalus" panose="02020603050405020304" pitchFamily="18" charset="-78"/>
              </a:rPr>
              <a:t>sad                            </a:t>
            </a:r>
            <a:r>
              <a:rPr lang="en-US" sz="8800" dirty="0" smtClean="0">
                <a:latin typeface="Andalus" panose="02020603050405020304" pitchFamily="18" charset="-78"/>
                <a:cs typeface="Andalus" panose="02020603050405020304" pitchFamily="18" charset="-78"/>
              </a:rPr>
              <a:t>Purpose </a:t>
            </a:r>
            <a:r>
              <a:rPr lang="en-US" sz="2800" dirty="0" smtClean="0">
                <a:latin typeface="Freestyle Script" panose="030804020302050B0404" pitchFamily="66" charset="0"/>
                <a:cs typeface="Andalus" panose="02020603050405020304" pitchFamily="18" charset="-78"/>
              </a:rPr>
              <a:t>Neglect</a:t>
            </a:r>
            <a:endParaRPr lang="en-US" sz="8800" dirty="0" smtClean="0">
              <a:latin typeface="Freestyle Script" panose="030804020302050B0404" pitchFamily="66" charset="0"/>
              <a:cs typeface="Andalus" panose="02020603050405020304" pitchFamily="18" charset="-78"/>
            </a:endParaRPr>
          </a:p>
          <a:p>
            <a:pPr marL="0" indent="0">
              <a:buNone/>
            </a:pPr>
            <a:r>
              <a:rPr lang="en-US" dirty="0" smtClean="0">
                <a:latin typeface="Comic Sans MS" panose="030F0702030302020204" pitchFamily="66" charset="0"/>
              </a:rPr>
              <a:t>Reflection </a:t>
            </a:r>
            <a:r>
              <a:rPr lang="en-US" dirty="0" smtClean="0"/>
              <a:t>                   hard work                              building blocks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Good people                                                    </a:t>
            </a:r>
            <a:r>
              <a:rPr lang="en-US" sz="4000" dirty="0" smtClean="0">
                <a:latin typeface="Aharoni" panose="02010803020104030203" pitchFamily="2" charset="-79"/>
                <a:cs typeface="Aharoni" panose="02010803020104030203" pitchFamily="2" charset="-79"/>
              </a:rPr>
              <a:t>MISTRUST</a:t>
            </a:r>
            <a:endParaRPr lang="en-US" sz="4000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271905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0600" y="152400"/>
            <a:ext cx="10058400" cy="1325563"/>
          </a:xfrm>
        </p:spPr>
        <p:txBody>
          <a:bodyPr/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Where do I fit in?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058400" cy="4800600"/>
          </a:xfrm>
        </p:spPr>
        <p:txBody>
          <a:bodyPr>
            <a:normAutofit fontScale="62500" lnSpcReduction="20000"/>
          </a:bodyPr>
          <a:lstStyle/>
          <a:p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Regain trust	                                                                                                      Encourage a healthier lifestyle</a:t>
            </a:r>
          </a:p>
          <a:p>
            <a:endParaRPr lang="en-US" dirty="0"/>
          </a:p>
          <a:p>
            <a:pPr marL="0" indent="0">
              <a:buNone/>
            </a:pPr>
            <a:r>
              <a:rPr lang="en-US" sz="4400" dirty="0" smtClean="0"/>
              <a:t>                                    </a:t>
            </a:r>
            <a:r>
              <a:rPr lang="en-US" sz="6000" b="1" dirty="0" smtClean="0"/>
              <a:t>My Purpose  </a:t>
            </a:r>
          </a:p>
          <a:p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Reshape views                                                                                                                    Service my community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Meet the demand for minority PTs (compliance, participation, and quicker turn around rates may be experienced as a result of the therapist and patient being of the same ethnicity) </a:t>
            </a:r>
          </a:p>
          <a:p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			</a:t>
            </a:r>
            <a:endParaRPr lang="en-US" sz="7200" dirty="0" smtClean="0"/>
          </a:p>
          <a:p>
            <a:pPr marL="0" indent="0">
              <a:buNone/>
            </a:pPr>
            <a:r>
              <a:rPr lang="en-US" dirty="0" smtClean="0"/>
              <a:t>				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40416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References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hlinkClick r:id="rId2"/>
              </a:rPr>
              <a:t>http://www.encyclopediaofalabama.org/face/Article.jsp?id=h-1116</a:t>
            </a:r>
            <a:endParaRPr lang="en-US" dirty="0" smtClean="0"/>
          </a:p>
          <a:p>
            <a:r>
              <a:rPr lang="en-US" dirty="0" smtClean="0">
                <a:hlinkClick r:id="rId3"/>
              </a:rPr>
              <a:t>http://www.mayoclinic.com/health/cellulitis/DS00450/DSECTION=prevention</a:t>
            </a:r>
            <a:endParaRPr lang="en-US" dirty="0" smtClean="0"/>
          </a:p>
          <a:p>
            <a:r>
              <a:rPr lang="en-US" dirty="0" smtClean="0">
                <a:hlinkClick r:id="rId4"/>
              </a:rPr>
              <a:t>www.dictionary.com</a:t>
            </a:r>
            <a:endParaRPr lang="en-US" dirty="0" smtClean="0"/>
          </a:p>
          <a:p>
            <a:r>
              <a:rPr lang="en-US" dirty="0" smtClean="0">
                <a:hlinkClick r:id="rId5"/>
              </a:rPr>
              <a:t>www.webmd.com</a:t>
            </a:r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47100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edical Health 16x9">
  <a:themeElements>
    <a:clrScheme name="MedicalHealth">
      <a:dk1>
        <a:sysClr val="windowText" lastClr="000000"/>
      </a:dk1>
      <a:lt1>
        <a:sysClr val="window" lastClr="FFFFFF"/>
      </a:lt1>
      <a:dk2>
        <a:srgbClr val="656367"/>
      </a:dk2>
      <a:lt2>
        <a:srgbClr val="F2F2F2"/>
      </a:lt2>
      <a:accent1>
        <a:srgbClr val="B82D2F"/>
      </a:accent1>
      <a:accent2>
        <a:srgbClr val="333333"/>
      </a:accent2>
      <a:accent3>
        <a:srgbClr val="2B4A63"/>
      </a:accent3>
      <a:accent4>
        <a:srgbClr val="445E45"/>
      </a:accent4>
      <a:accent5>
        <a:srgbClr val="5A3A64"/>
      </a:accent5>
      <a:accent6>
        <a:srgbClr val="DB8526"/>
      </a:accent6>
      <a:hlink>
        <a:srgbClr val="164E6E"/>
      </a:hlink>
      <a:folHlink>
        <a:srgbClr val="667F6D"/>
      </a:folHlink>
    </a:clrScheme>
    <a:fontScheme name="Franklin Gothic Medium">
      <a:majorFont>
        <a:latin typeface="Franklin Gothic Medium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Medium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15_4109default" id="{E728D685-11FC-4812-BA85-57AC6F9C9F40}" vid="{BC4E008B-95FF-4815-904E-143A8EDFC1D4}"/>
    </a:ext>
  </a:extLst>
</a:theme>
</file>

<file path=ppt/theme/theme2.xml><?xml version="1.0" encoding="utf-8"?>
<a:theme xmlns:a="http://schemas.openxmlformats.org/drawingml/2006/main" name="Office Theme">
  <a:themeElements>
    <a:clrScheme name="MedicalHealth">
      <a:dk1>
        <a:sysClr val="windowText" lastClr="000000"/>
      </a:dk1>
      <a:lt1>
        <a:sysClr val="window" lastClr="FFFFFF"/>
      </a:lt1>
      <a:dk2>
        <a:srgbClr val="656367"/>
      </a:dk2>
      <a:lt2>
        <a:srgbClr val="F2F2F2"/>
      </a:lt2>
      <a:accent1>
        <a:srgbClr val="B82D2F"/>
      </a:accent1>
      <a:accent2>
        <a:srgbClr val="333333"/>
      </a:accent2>
      <a:accent3>
        <a:srgbClr val="2B4A63"/>
      </a:accent3>
      <a:accent4>
        <a:srgbClr val="445E45"/>
      </a:accent4>
      <a:accent5>
        <a:srgbClr val="5A3A64"/>
      </a:accent5>
      <a:accent6>
        <a:srgbClr val="DB8526"/>
      </a:accent6>
      <a:hlink>
        <a:srgbClr val="164E6E"/>
      </a:hlink>
      <a:folHlink>
        <a:srgbClr val="667F6D"/>
      </a:folHlink>
    </a:clrScheme>
    <a:fontScheme name="Franklin Gothic Medium">
      <a:majorFont>
        <a:latin typeface="Franklin Gothic Medium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Medium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MedicalHealth">
      <a:dk1>
        <a:sysClr val="windowText" lastClr="000000"/>
      </a:dk1>
      <a:lt1>
        <a:sysClr val="window" lastClr="FFFFFF"/>
      </a:lt1>
      <a:dk2>
        <a:srgbClr val="656367"/>
      </a:dk2>
      <a:lt2>
        <a:srgbClr val="F2F2F2"/>
      </a:lt2>
      <a:accent1>
        <a:srgbClr val="B82D2F"/>
      </a:accent1>
      <a:accent2>
        <a:srgbClr val="333333"/>
      </a:accent2>
      <a:accent3>
        <a:srgbClr val="2B4A63"/>
      </a:accent3>
      <a:accent4>
        <a:srgbClr val="445E45"/>
      </a:accent4>
      <a:accent5>
        <a:srgbClr val="5A3A64"/>
      </a:accent5>
      <a:accent6>
        <a:srgbClr val="DB8526"/>
      </a:accent6>
      <a:hlink>
        <a:srgbClr val="164E6E"/>
      </a:hlink>
      <a:folHlink>
        <a:srgbClr val="667F6D"/>
      </a:folHlink>
    </a:clrScheme>
    <a:fontScheme name="Franklin Gothic Medium">
      <a:majorFont>
        <a:latin typeface="Franklin Gothic Medium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Medium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45CEF502-15EE-45C7-AFE8-30E87AC73CD0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Medical design presentation (widescreen)</Template>
  <TotalTime>0</TotalTime>
  <Words>486</Words>
  <Application>Microsoft Office PowerPoint</Application>
  <PresentationFormat>Custom</PresentationFormat>
  <Paragraphs>107</Paragraphs>
  <Slides>16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Medical Health 16x9</vt:lpstr>
      <vt:lpstr>Diagnosis: Cellulitis</vt:lpstr>
      <vt:lpstr>Overview</vt:lpstr>
      <vt:lpstr>Cellulitis</vt:lpstr>
      <vt:lpstr>Symptoms</vt:lpstr>
      <vt:lpstr>Risk Factors</vt:lpstr>
      <vt:lpstr>Were You Paying Attention?</vt:lpstr>
      <vt:lpstr>Medical Treatments </vt:lpstr>
      <vt:lpstr>Pass or Fail!</vt:lpstr>
      <vt:lpstr>Therapeutic Interventions</vt:lpstr>
      <vt:lpstr>Wolf Pack Summer 2013</vt:lpstr>
      <vt:lpstr> PURPOSE The reason for which something is done or created or for which something exists.  </vt:lpstr>
      <vt:lpstr>Tuskegee Syphilis Study  </vt:lpstr>
      <vt:lpstr>Problems Within the Community </vt:lpstr>
      <vt:lpstr>“Medical personnel are supposed to help when we need care, but even once a cure was discovered, they were denied help, and lied to by their government.” – President Bill Clinton, 1997</vt:lpstr>
      <vt:lpstr>Where do I fit in?</vt:lpstr>
      <vt:lpstr>References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2013-08-06T00:34:24Z</dcterms:created>
  <dcterms:modified xsi:type="dcterms:W3CDTF">2013-11-18T18:47:55Z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TC029010249991</vt:lpwstr>
  </property>
</Properties>
</file>